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1" r:id="rId11"/>
    <p:sldId id="277" r:id="rId12"/>
    <p:sldId id="265" r:id="rId13"/>
    <p:sldId id="281" r:id="rId14"/>
    <p:sldId id="282" r:id="rId15"/>
    <p:sldId id="271" r:id="rId16"/>
    <p:sldId id="276" r:id="rId17"/>
    <p:sldId id="266" r:id="rId18"/>
    <p:sldId id="268" r:id="rId19"/>
    <p:sldId id="267" r:id="rId20"/>
    <p:sldId id="269" r:id="rId21"/>
    <p:sldId id="270" r:id="rId22"/>
    <p:sldId id="272" r:id="rId23"/>
    <p:sldId id="273" r:id="rId24"/>
    <p:sldId id="275" r:id="rId25"/>
    <p:sldId id="274" r:id="rId26"/>
    <p:sldId id="278" r:id="rId27"/>
    <p:sldId id="279" r:id="rId28"/>
    <p:sldId id="280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FFC26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>
      <p:cViewPr varScale="1">
        <p:scale>
          <a:sx n="104" d="100"/>
          <a:sy n="104" d="100"/>
        </p:scale>
        <p:origin x="162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2BADA-ACEB-49D3-BAB0-AC64F07F27AB}" type="datetimeFigureOut">
              <a:rPr lang="en-HK" smtClean="0"/>
              <a:t>25/8/2024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49C85-3F8E-4554-8B9A-13D72D76FBD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3323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49C85-3F8E-4554-8B9A-13D72D76FBDA}" type="slidenum">
              <a:rPr lang="en-HK" smtClean="0"/>
              <a:t>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9285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49C85-3F8E-4554-8B9A-13D72D76FBDA}" type="slidenum">
              <a:rPr lang="en-HK" smtClean="0"/>
              <a:t>26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1658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49C85-3F8E-4554-8B9A-13D72D76FBDA}" type="slidenum">
              <a:rPr lang="en-HK" smtClean="0"/>
              <a:t>30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9167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5357B4-EDC4-4635-822A-DC0CCA2D8A6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10">
            <a:extLst>
              <a:ext uri="{FF2B5EF4-FFF2-40B4-BE49-F238E27FC236}">
                <a16:creationId xmlns:a16="http://schemas.microsoft.com/office/drawing/2014/main" id="{A33390F6-AD15-4E60-9681-AEECDD22AB2F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8C206-A001-497E-AF2A-7773BCBEDA9E}"/>
              </a:ext>
            </a:extLst>
          </p:cNvPr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52D65-8C54-4829-B629-F91399D50AD2}"/>
              </a:ext>
            </a:extLst>
          </p:cNvPr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1D95F-E2EF-4E5C-A237-C723B19D1FCC}"/>
              </a:ext>
            </a:extLst>
          </p:cNvPr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7">
            <a:extLst>
              <a:ext uri="{FF2B5EF4-FFF2-40B4-BE49-F238E27FC236}">
                <a16:creationId xmlns:a16="http://schemas.microsoft.com/office/drawing/2014/main" id="{9EDCDD60-CB61-4970-9C15-6553B650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A54D7-6F4E-422F-A52C-8B4DEDEE2FF3}" type="datetime1">
              <a:rPr lang="en-GB" smtClean="0"/>
              <a:t>25/08/2024</a:t>
            </a:fld>
            <a:endParaRPr lang="en-GB"/>
          </a:p>
        </p:txBody>
      </p:sp>
      <p:sp>
        <p:nvSpPr>
          <p:cNvPr id="12" name="Footer Placeholder 16">
            <a:extLst>
              <a:ext uri="{FF2B5EF4-FFF2-40B4-BE49-F238E27FC236}">
                <a16:creationId xmlns:a16="http://schemas.microsoft.com/office/drawing/2014/main" id="{E2A6A246-4F3B-4A65-8CAD-8E9EE448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A45644D9-2079-49F0-8455-88A360FE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496F64-DB73-4FF0-85A3-B2AF976301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7334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C4BCF130-0F67-4AAC-B850-800F2D35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55E90-2006-412D-9CCB-24949F057678}" type="datetime1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180A374-1BD2-4431-8734-268458E2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356852F5-BF73-4F99-91A0-72A58F9B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91226-3F57-45EF-94FA-56936C3FA44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69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5995494-2BB3-4664-A36B-D82647DA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F50C5-F3CD-49B0-9B32-CADF03AEE514}" type="datetime1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88F85AF-E22C-41E9-B99B-64C8E072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44FD8E8B-99A5-45D0-B7D0-8747E774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97097-3E85-43B4-B2F7-AE43CACAE66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765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D1A2092-F546-48C7-8E80-3CDBAD652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8D65A-5A0F-40D8-9DAC-F14F05F9BDE8}" type="datetime1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8966598-9CAC-4B9A-9554-C3BFD578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DED09C92-D82B-4FFC-B91B-B46BF371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E1E17-7FBB-4606-A1E0-EFE8760FF52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7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F1DC7-ED1A-4E59-961E-574CBD84CF2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10">
            <a:extLst>
              <a:ext uri="{FF2B5EF4-FFF2-40B4-BE49-F238E27FC236}">
                <a16:creationId xmlns:a16="http://schemas.microsoft.com/office/drawing/2014/main" id="{CCD18382-B922-4525-85F4-0DF0197B6D8C}"/>
              </a:ext>
            </a:extLst>
          </p:cNvPr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0103D-BC98-4F81-A273-2DD8F2AD3520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BA89D-8885-451C-85FE-1E0A0A9A9F1D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B9AEA-E254-412A-94BF-569B17B285C8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611D22E-7DFC-44E3-9685-842970E8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60C63-BAE1-4075-BB31-FA915070E12A}" type="datetime1">
              <a:rPr lang="en-GB" smtClean="0"/>
              <a:t>25/08/2024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739339-9BC2-42C9-A6F7-5C5B80A7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618F3EA-3131-4A63-AF14-9CE4896B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0357B-4F1E-4D9A-9375-4232ADDDDC5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941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8F0684C8-0117-4973-92A4-182EA16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F100-20F4-4A0B-AC78-AF2523D06739}" type="datetime1">
              <a:rPr lang="en-GB" smtClean="0"/>
              <a:t>25/08/2024</a:t>
            </a:fld>
            <a:endParaRPr lang="en-GB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491FE43-52FE-43B8-9748-4E8EEAA6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9A91C0-B6DD-45E6-B2FD-5C984100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BFFD2-3DDB-4E86-9626-B1417BA3472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06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>
            <a:extLst>
              <a:ext uri="{FF2B5EF4-FFF2-40B4-BE49-F238E27FC236}">
                <a16:creationId xmlns:a16="http://schemas.microsoft.com/office/drawing/2014/main" id="{301DF810-D190-44A8-90D4-8E5B0C50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E5A9B-652B-466B-8D5C-39F0E0D5973E}" type="datetime1">
              <a:rPr lang="en-GB" smtClean="0"/>
              <a:t>25/08/2024</a:t>
            </a:fld>
            <a:endParaRPr lang="en-GB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BA1A671-38BD-4D3C-A771-D79C627E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A7EDE2DB-1142-42CF-88EB-E517D16C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05B20-40B7-439E-878F-60D0B43B5F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051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CAA3F2E-1E2B-4002-AC55-04D51923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3E7DA-9B2C-43BD-81BD-79F58F6E9259}" type="datetime1">
              <a:rPr lang="en-GB" smtClean="0"/>
              <a:t>25/08/2024</a:t>
            </a:fld>
            <a:endParaRPr lang="en-GB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F2B7CC9-8361-4936-9AE5-8E3C7F01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B5BFF967-EB69-42BA-AADC-94F27254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95C0-9473-4055-9168-B1362655562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20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EA2F2B4C-B96C-4005-9DA8-11C51059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8432B-134B-40BA-9F31-9C1329C3EAE0}" type="datetime1">
              <a:rPr lang="en-GB" smtClean="0"/>
              <a:t>25/08/2024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CA2E9-D43B-43EB-A246-D9B6A8A2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D75B767B-D779-468B-B58A-3C468A0F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E8C22-D736-4C04-8D50-7E43D13D15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085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99473-085E-4CA8-8A23-FF775CEFF9E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6" name="Rounded Rectangle 10">
            <a:extLst>
              <a:ext uri="{FF2B5EF4-FFF2-40B4-BE49-F238E27FC236}">
                <a16:creationId xmlns:a16="http://schemas.microsoft.com/office/drawing/2014/main" id="{758C3C3E-30BB-4F99-889E-CFF1D88A2B5F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6463740-BC22-4D9B-A602-9C9FAD35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6F618-1F1E-41DF-88C7-4EE93074E738}" type="datetime1">
              <a:rPr lang="en-GB" smtClean="0"/>
              <a:t>25/08/2024</a:t>
            </a:fld>
            <a:endParaRPr lang="en-GB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4F37D03-36E4-4B14-98D7-86549D26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95B84C2-1E75-49D7-A721-2E3AAF02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786190-69D8-4F14-915F-2A59C902DBA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648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767C97-D750-467B-8D82-A2725DEB0206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483F9-0616-4015-9031-05AF7E91B492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8ECAB-E1FB-4491-BD9D-47A6938CCB62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B68364B-0A11-4781-81F7-2EB8C362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B6F6-C5A4-4330-8AB5-C03E6FB25999}" type="datetime1">
              <a:rPr lang="en-GB" smtClean="0"/>
              <a:t>25/08/2024</a:t>
            </a:fld>
            <a:endParaRPr lang="en-GB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06FEF22-85B7-4186-84CA-430D69D7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52EBCB2-7EB5-42DC-991C-A858812D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2487CA-EEFB-42BF-B717-AE48A66A35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653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04A84C-EA34-4C52-9CF3-19F83FCDA36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8" name="Rounded Rectangle 7">
            <a:extLst>
              <a:ext uri="{FF2B5EF4-FFF2-40B4-BE49-F238E27FC236}">
                <a16:creationId xmlns:a16="http://schemas.microsoft.com/office/drawing/2014/main" id="{8EAB4472-5419-45DB-9063-C53554388D76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8" name="Title Placeholder 21">
            <a:extLst>
              <a:ext uri="{FF2B5EF4-FFF2-40B4-BE49-F238E27FC236}">
                <a16:creationId xmlns:a16="http://schemas.microsoft.com/office/drawing/2014/main" id="{30EFA603-D002-468B-9366-21B4257DB4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12">
            <a:extLst>
              <a:ext uri="{FF2B5EF4-FFF2-40B4-BE49-F238E27FC236}">
                <a16:creationId xmlns:a16="http://schemas.microsoft.com/office/drawing/2014/main" id="{EC4A71CE-6C6E-4A3E-9A7E-340678B95A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3F3C3AC-AABE-4CE1-9F33-3AE63B78B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14CB20D-670F-446F-84ED-87720F17F5CF}" type="datetime1">
              <a:rPr lang="en-GB" smtClean="0"/>
              <a:t>25/08/2024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5EB33-7A40-48BA-A339-AE31FAB3C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21EAB7F-CAC1-41AA-A15B-46FED8CAC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400" smtClean="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pPr>
              <a:defRPr/>
            </a:pPr>
            <a:fld id="{8659AC0A-62B7-4176-952C-917BCB408F8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41" r:id="rId3"/>
    <p:sldLayoutId id="2147483734" r:id="rId4"/>
    <p:sldLayoutId id="2147483735" r:id="rId5"/>
    <p:sldLayoutId id="2147483736" r:id="rId6"/>
    <p:sldLayoutId id="2147483737" r:id="rId7"/>
    <p:sldLayoutId id="2147483742" r:id="rId8"/>
    <p:sldLayoutId id="2147483743" r:id="rId9"/>
    <p:sldLayoutId id="2147483738" r:id="rId10"/>
    <p:sldLayoutId id="21474837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How-much-data-of-CCTV-camera-is-collected-one-day-in-GBs-and-where-it-store-its-heavy-dat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reaming_algorith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ig_da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aggle-survey-202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statista.com/statistics/793628/worldwide-developer-survey-most-used-language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k.jobsd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search.php?query=collection%3Atwitterstream&amp;sort=-publicdat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ance.com/en/futures/BTCUSD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ubtitle 2">
            <a:extLst>
              <a:ext uri="{FF2B5EF4-FFF2-40B4-BE49-F238E27FC236}">
                <a16:creationId xmlns:a16="http://schemas.microsoft.com/office/drawing/2014/main" id="{1835ADD5-57CA-446A-A29A-BD0510ADB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HK" altLang="zh-TW" dirty="0"/>
              <a:t>Introduction to big data management</a:t>
            </a:r>
            <a:endParaRPr lang="en-GB" altLang="en-US" dirty="0"/>
          </a:p>
        </p:txBody>
      </p:sp>
      <p:sp>
        <p:nvSpPr>
          <p:cNvPr id="6147" name="Title 1">
            <a:extLst>
              <a:ext uri="{FF2B5EF4-FFF2-40B4-BE49-F238E27FC236}">
                <a16:creationId xmlns:a16="http://schemas.microsoft.com/office/drawing/2014/main" id="{21C2821A-92F8-412B-BDD1-75FB65F89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lang="en-US" altLang="zh-TW" dirty="0"/>
              <a:t>COM6002 </a:t>
            </a:r>
            <a:r>
              <a:rPr lang="en-HK" altLang="zh-TW" dirty="0"/>
              <a:t>Big Data Management</a:t>
            </a:r>
            <a:endParaRPr lang="en-GB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72D48-D8CC-4D28-8682-25D15C08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496F64-DB73-4FF0-85A3-B2AF97630102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58D18-DCD6-1F33-8E50-1F4045A5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Another example scenario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2138B-5506-D169-89E3-46E0846A75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HK" dirty="0"/>
              <a:t>Home security camera app</a:t>
            </a:r>
          </a:p>
          <a:p>
            <a:pPr lvl="1"/>
            <a:r>
              <a:rPr lang="en-US" altLang="zh-HK" dirty="0"/>
              <a:t>Will you keep the video data?</a:t>
            </a:r>
          </a:p>
          <a:p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CB673-4FAE-19AD-7CD1-D0C48C77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FB2E1E-99F4-C82C-C015-643874C4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02" y="2453492"/>
            <a:ext cx="4371398" cy="4248644"/>
          </a:xfrm>
          <a:prstGeom prst="rect">
            <a:avLst/>
          </a:prstGeom>
        </p:spPr>
      </p:pic>
      <p:pic>
        <p:nvPicPr>
          <p:cNvPr id="1026" name="Picture 2" descr="How To Install Home Security Cameras: An Indoor &amp; Outdoor Guide | Security .org">
            <a:extLst>
              <a:ext uri="{FF2B5EF4-FFF2-40B4-BE49-F238E27FC236}">
                <a16:creationId xmlns:a16="http://schemas.microsoft.com/office/drawing/2014/main" id="{C161600B-3BD7-D613-C495-FE8888F1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53492"/>
            <a:ext cx="3837998" cy="21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4D037F4F-1B15-247B-DB14-200168C121E0}"/>
              </a:ext>
            </a:extLst>
          </p:cNvPr>
          <p:cNvSpPr/>
          <p:nvPr/>
        </p:nvSpPr>
        <p:spPr>
          <a:xfrm>
            <a:off x="2743200" y="6438900"/>
            <a:ext cx="68580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59910B-B635-308D-FF43-F2F50861D172}"/>
              </a:ext>
            </a:extLst>
          </p:cNvPr>
          <p:cNvSpPr txBox="1"/>
          <p:nvPr/>
        </p:nvSpPr>
        <p:spPr>
          <a:xfrm>
            <a:off x="4509799" y="63201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200" dirty="0">
                <a:hlinkClick r:id="rId4"/>
              </a:rPr>
              <a:t>https://www.quora.com/How-much-data-of-CCTV-camera-is-collected-one-day-in-GBs-and-where-it-store-its-heavy-data</a:t>
            </a:r>
            <a:endParaRPr lang="zh-HK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495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1E356-1F94-AC6F-91D7-DB7586C3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data should we keep?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15B592-81D4-5B48-12A6-3EBC9E32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FDA41E-8E84-FF90-A0C6-58E4F88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676400"/>
            <a:ext cx="8229600" cy="36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FBC2-BEB0-99B3-3D19-0CD6588E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AF1F-F870-B8D2-AA7E-B34FCDF875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if the data generation speed is far more than our storage capability?</a:t>
            </a:r>
          </a:p>
          <a:p>
            <a:r>
              <a:rPr lang="en-US" dirty="0"/>
              <a:t>Streaming algorithms</a:t>
            </a:r>
          </a:p>
          <a:p>
            <a:pPr lvl="1"/>
            <a:r>
              <a:rPr lang="en-US" dirty="0">
                <a:hlinkClick r:id="rId2"/>
              </a:rPr>
              <a:t>https://en.wikipedia.org/wiki/Streaming_algorithm</a:t>
            </a:r>
            <a:endParaRPr lang="en-US" dirty="0"/>
          </a:p>
          <a:p>
            <a:r>
              <a:rPr lang="en-US" dirty="0"/>
              <a:t>Key design issues:</a:t>
            </a:r>
          </a:p>
          <a:p>
            <a:pPr lvl="1"/>
            <a:r>
              <a:rPr lang="en-US" dirty="0"/>
              <a:t>How to extract key summaries and what to keep?</a:t>
            </a:r>
          </a:p>
          <a:p>
            <a:pPr lvl="1"/>
            <a:r>
              <a:rPr lang="en-US" dirty="0"/>
              <a:t>Can we find the exact answers to queries?</a:t>
            </a:r>
          </a:p>
          <a:p>
            <a:pPr lvl="1"/>
            <a:r>
              <a:rPr lang="en-US" dirty="0"/>
              <a:t>If it is an approximation, how close will it be? Any bounds on the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BC598-AAE3-5732-69AD-0506CB80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673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BD89-1393-EDFB-C8E6-A601E164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5A79-D6AC-8DC1-2DCF-335E3EF3C1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Note: </a:t>
            </a:r>
          </a:p>
          <a:p>
            <a:pPr lvl="1"/>
            <a:r>
              <a:rPr lang="en-US" dirty="0"/>
              <a:t>The details of this algorithm 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asked in the exam</a:t>
            </a:r>
          </a:p>
          <a:p>
            <a:pPr lvl="1"/>
            <a:r>
              <a:rPr lang="en-US" dirty="0"/>
              <a:t>It just gives you a feeling about how a streaming algorithm works</a:t>
            </a:r>
          </a:p>
          <a:p>
            <a:r>
              <a:rPr lang="en-US" dirty="0"/>
              <a:t>Usage:</a:t>
            </a:r>
          </a:p>
          <a:p>
            <a:pPr lvl="1"/>
            <a:r>
              <a:rPr lang="en-US" dirty="0"/>
              <a:t>To check if a data item has appeared before</a:t>
            </a:r>
          </a:p>
          <a:p>
            <a:r>
              <a:rPr lang="en-US" dirty="0"/>
              <a:t>A bloom filter is simply an array of 0 or 1</a:t>
            </a:r>
          </a:p>
          <a:p>
            <a:r>
              <a:rPr lang="en-US" dirty="0"/>
              <a:t>Processing a data item</a:t>
            </a:r>
          </a:p>
          <a:p>
            <a:pPr lvl="1"/>
            <a:r>
              <a:rPr lang="en-US" dirty="0"/>
              <a:t>Hash it with multiple hash functions. Set the corresponding slots to 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7A6B-3232-4CD3-86DC-AB4FDC07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D92F83C-9CC1-6CCE-E8D9-91C622EB8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799303"/>
              </p:ext>
            </p:extLst>
          </p:nvPr>
        </p:nvGraphicFramePr>
        <p:xfrm>
          <a:off x="2019301" y="6379779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04917975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92601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6608970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358895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427557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509719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9877327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11583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799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6999"/>
                  </a:ext>
                </a:extLst>
              </a:tr>
            </a:tbl>
          </a:graphicData>
        </a:graphic>
      </p:graphicFrame>
      <p:sp>
        <p:nvSpPr>
          <p:cNvPr id="6" name="Folded Corner 5">
            <a:extLst>
              <a:ext uri="{FF2B5EF4-FFF2-40B4-BE49-F238E27FC236}">
                <a16:creationId xmlns:a16="http://schemas.microsoft.com/office/drawing/2014/main" id="{3DE8C3AF-C60D-4F2D-6786-87C40179730F}"/>
              </a:ext>
            </a:extLst>
          </p:cNvPr>
          <p:cNvSpPr/>
          <p:nvPr/>
        </p:nvSpPr>
        <p:spPr>
          <a:xfrm>
            <a:off x="4648200" y="5257800"/>
            <a:ext cx="838200" cy="457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2E462-DA08-3EE9-5D8F-C10891B1D703}"/>
              </a:ext>
            </a:extLst>
          </p:cNvPr>
          <p:cNvCxnSpPr>
            <a:cxnSpLocks/>
          </p:cNvCxnSpPr>
          <p:nvPr/>
        </p:nvCxnSpPr>
        <p:spPr>
          <a:xfrm flipH="1">
            <a:off x="3695700" y="5745162"/>
            <a:ext cx="1028700" cy="56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DDB135-3EFD-BF34-2AA1-F7D39D2F09C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381500" y="5715000"/>
            <a:ext cx="685800" cy="63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CFC53A-A7B9-65FB-790D-E67CC5EB5263}"/>
              </a:ext>
            </a:extLst>
          </p:cNvPr>
          <p:cNvCxnSpPr>
            <a:cxnSpLocks/>
          </p:cNvCxnSpPr>
          <p:nvPr/>
        </p:nvCxnSpPr>
        <p:spPr>
          <a:xfrm>
            <a:off x="5302469" y="5745162"/>
            <a:ext cx="1136431" cy="56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1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F6A6-3FC9-FC07-E0D6-135FA763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Bloom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40D5-8D97-A7E7-CE4B-D674B86550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(is the data item seen before?):</a:t>
            </a:r>
          </a:p>
          <a:p>
            <a:pPr lvl="1"/>
            <a:r>
              <a:rPr lang="en-US" dirty="0"/>
              <a:t>Hash the query with the same set of hash functions, return true if all slots are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Properties:</a:t>
            </a:r>
          </a:p>
          <a:p>
            <a:pPr lvl="1"/>
            <a:r>
              <a:rPr lang="en-US" dirty="0"/>
              <a:t>There is no false negative</a:t>
            </a:r>
          </a:p>
          <a:p>
            <a:pPr lvl="1"/>
            <a:r>
              <a:rPr lang="en-US" dirty="0"/>
              <a:t>Bit array is space-efficient</a:t>
            </a:r>
          </a:p>
          <a:p>
            <a:r>
              <a:rPr lang="en-US" dirty="0"/>
              <a:t>Q: Is bloom filter better than a simple hash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CDC16-8C17-1266-2457-7E082E32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36B6C62-3069-6D88-7B18-AF94EAD7F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91379"/>
              </p:ext>
            </p:extLst>
          </p:nvPr>
        </p:nvGraphicFramePr>
        <p:xfrm>
          <a:off x="1638301" y="3636579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04917975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9260103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6608970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3588951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9427557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8509719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9877327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411583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27994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6999"/>
                  </a:ext>
                </a:extLst>
              </a:tr>
            </a:tbl>
          </a:graphicData>
        </a:graphic>
      </p:graphicFrame>
      <p:sp>
        <p:nvSpPr>
          <p:cNvPr id="6" name="Folded Corner 5">
            <a:extLst>
              <a:ext uri="{FF2B5EF4-FFF2-40B4-BE49-F238E27FC236}">
                <a16:creationId xmlns:a16="http://schemas.microsoft.com/office/drawing/2014/main" id="{E3B05F3D-C9C2-4328-DAE2-C844D27AE60C}"/>
              </a:ext>
            </a:extLst>
          </p:cNvPr>
          <p:cNvSpPr/>
          <p:nvPr/>
        </p:nvSpPr>
        <p:spPr>
          <a:xfrm>
            <a:off x="4267200" y="2514600"/>
            <a:ext cx="838200" cy="457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312A47-7AB9-3B7E-8AAF-150DA1206AD2}"/>
              </a:ext>
            </a:extLst>
          </p:cNvPr>
          <p:cNvCxnSpPr>
            <a:cxnSpLocks/>
          </p:cNvCxnSpPr>
          <p:nvPr/>
        </p:nvCxnSpPr>
        <p:spPr>
          <a:xfrm flipH="1">
            <a:off x="3314700" y="3001962"/>
            <a:ext cx="1028700" cy="56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3F01C7-BE64-68C9-EAB0-1235E241AC28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4686299" y="2971800"/>
            <a:ext cx="1" cy="66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1C3861-5B55-1A16-97D6-BD46C7CEAB5E}"/>
              </a:ext>
            </a:extLst>
          </p:cNvPr>
          <p:cNvCxnSpPr>
            <a:cxnSpLocks/>
          </p:cNvCxnSpPr>
          <p:nvPr/>
        </p:nvCxnSpPr>
        <p:spPr>
          <a:xfrm>
            <a:off x="4921469" y="3001962"/>
            <a:ext cx="1136431" cy="56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023BD5-AC0B-5F5A-1BA2-774F98745D1D}"/>
              </a:ext>
            </a:extLst>
          </p:cNvPr>
          <p:cNvSpPr/>
          <p:nvPr/>
        </p:nvSpPr>
        <p:spPr>
          <a:xfrm>
            <a:off x="4000499" y="4196430"/>
            <a:ext cx="1371600" cy="381000"/>
          </a:xfrm>
          <a:prstGeom prst="rect">
            <a:avLst/>
          </a:prstGeom>
          <a:solidFill>
            <a:srgbClr val="00C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92766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E2EC-CA84-5014-7380-AB9DA4EF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have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6488-F3F6-8664-836A-0EEFCAA2B7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Internet!</a:t>
            </a:r>
          </a:p>
          <a:p>
            <a:pPr lvl="1"/>
            <a:r>
              <a:rPr lang="en-US" dirty="0"/>
              <a:t>Many data sources are available to the public</a:t>
            </a:r>
          </a:p>
          <a:p>
            <a:pPr lvl="2"/>
            <a:r>
              <a:rPr lang="en-US" dirty="0"/>
              <a:t>Example:</a:t>
            </a:r>
          </a:p>
          <a:p>
            <a:pPr lvl="3"/>
            <a:r>
              <a:rPr lang="en-US" dirty="0"/>
              <a:t>Social network: Twitter</a:t>
            </a:r>
          </a:p>
          <a:p>
            <a:pPr lvl="3"/>
            <a:r>
              <a:rPr lang="en-US" dirty="0"/>
              <a:t>Finance: Cryptocurrency market data</a:t>
            </a:r>
          </a:p>
          <a:p>
            <a:r>
              <a:rPr lang="en-US" dirty="0"/>
              <a:t>Increased capability of machines, e.g., increased storage</a:t>
            </a:r>
          </a:p>
          <a:p>
            <a:pPr lvl="1"/>
            <a:r>
              <a:rPr lang="en-US" dirty="0"/>
              <a:t>We tend to store more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BE53C-C500-33E3-D08E-815897F3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84F0C4-CBCD-2446-E980-F849E4FE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09" y="4286933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5AC23-D739-FE2D-C243-1568B0EB540F}"/>
              </a:ext>
            </a:extLst>
          </p:cNvPr>
          <p:cNvSpPr txBox="1"/>
          <p:nvPr/>
        </p:nvSpPr>
        <p:spPr>
          <a:xfrm>
            <a:off x="1981200" y="6115734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1.44MB</a:t>
            </a:r>
          </a:p>
          <a:p>
            <a:pPr algn="ctr"/>
            <a:r>
              <a:rPr lang="en-US" dirty="0"/>
              <a:t>1990’s</a:t>
            </a:r>
          </a:p>
        </p:txBody>
      </p:sp>
      <p:pic>
        <p:nvPicPr>
          <p:cNvPr id="2052" name="Picture 4" descr="Amazon.com: 1TB USB Flash Drive Storage USB Drive for Computer / Laptop /  PC : Electronics">
            <a:extLst>
              <a:ext uri="{FF2B5EF4-FFF2-40B4-BE49-F238E27FC236}">
                <a16:creationId xmlns:a16="http://schemas.microsoft.com/office/drawing/2014/main" id="{CCD0772F-E9CB-C35B-A4FD-F58A93EC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66" y="4289242"/>
            <a:ext cx="762000" cy="56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9AF954-66DC-8E3B-3587-6EC871D15D92}"/>
              </a:ext>
            </a:extLst>
          </p:cNvPr>
          <p:cNvSpPr txBox="1"/>
          <p:nvPr/>
        </p:nvSpPr>
        <p:spPr>
          <a:xfrm>
            <a:off x="5554685" y="4986848"/>
            <a:ext cx="1542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 GB</a:t>
            </a:r>
          </a:p>
          <a:p>
            <a:pPr algn="ctr"/>
            <a:r>
              <a:rPr lang="en-US" dirty="0"/>
              <a:t>~ HKD $100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C3E7895-1CC6-7008-DD36-3EE42DE8147D}"/>
              </a:ext>
            </a:extLst>
          </p:cNvPr>
          <p:cNvSpPr/>
          <p:nvPr/>
        </p:nvSpPr>
        <p:spPr>
          <a:xfrm>
            <a:off x="3810000" y="5090971"/>
            <a:ext cx="1676400" cy="547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Google">
            <a:extLst>
              <a:ext uri="{FF2B5EF4-FFF2-40B4-BE49-F238E27FC236}">
                <a16:creationId xmlns:a16="http://schemas.microsoft.com/office/drawing/2014/main" id="{6FD1C95A-6030-33F3-FD89-F216119F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66" y="4381184"/>
            <a:ext cx="1168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F159B9-3ECB-658B-3785-CFDD2B7F2B9B}"/>
              </a:ext>
            </a:extLst>
          </p:cNvPr>
          <p:cNvSpPr txBox="1"/>
          <p:nvPr/>
        </p:nvSpPr>
        <p:spPr>
          <a:xfrm>
            <a:off x="7260473" y="4946348"/>
            <a:ext cx="1294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GB</a:t>
            </a:r>
          </a:p>
          <a:p>
            <a:pPr algn="ctr"/>
            <a:r>
              <a:rPr lang="en-US" dirty="0"/>
              <a:t>Personal</a:t>
            </a:r>
          </a:p>
          <a:p>
            <a:pPr algn="ctr"/>
            <a:r>
              <a:rPr lang="en-US" dirty="0"/>
              <a:t>Free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14369A-FDA4-47E0-49A6-9A9E1A8FC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755" y="5869678"/>
            <a:ext cx="4763090" cy="9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C187-66C9-E276-C788-F894D165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habit has changed!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C7CF7-6F40-DD21-0685-BE966D1B5A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All of us are generating more data</a:t>
            </a:r>
          </a:p>
          <a:p>
            <a:pPr lvl="1"/>
            <a:r>
              <a:rPr lang="en-US" dirty="0"/>
              <a:t>Personal: Photos / videos</a:t>
            </a:r>
          </a:p>
          <a:p>
            <a:pPr lvl="1"/>
            <a:r>
              <a:rPr lang="en-US" dirty="0"/>
              <a:t>Business: more online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33035-F5A3-1532-4B75-421FEDA1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287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2CBC-D7CE-92E6-94DD-43CCD0A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0EF5-9A05-3FCC-0961-F438E1AD8E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Computer files</a:t>
            </a:r>
          </a:p>
          <a:p>
            <a:pPr lvl="1"/>
            <a:r>
              <a:rPr lang="en-US" dirty="0"/>
              <a:t>Baseline option for a digitalized copy of data</a:t>
            </a:r>
          </a:p>
          <a:p>
            <a:r>
              <a:rPr lang="en-US" dirty="0"/>
              <a:t>Relational </a:t>
            </a:r>
            <a:r>
              <a:rPr lang="en-US" dirty="0" err="1"/>
              <a:t>DataBase</a:t>
            </a:r>
            <a:r>
              <a:rPr lang="en-US" dirty="0"/>
              <a:t> Management System (RDBMS) </a:t>
            </a:r>
          </a:p>
          <a:p>
            <a:pPr lvl="1"/>
            <a:r>
              <a:rPr lang="en-US" dirty="0"/>
              <a:t>1970-now</a:t>
            </a:r>
          </a:p>
          <a:p>
            <a:pPr lvl="1"/>
            <a:r>
              <a:rPr lang="en-US" dirty="0"/>
              <a:t>Has a well-defined </a:t>
            </a:r>
            <a:r>
              <a:rPr lang="en-US" b="1" u="sng" dirty="0"/>
              <a:t>table</a:t>
            </a:r>
            <a:r>
              <a:rPr lang="en-US" dirty="0"/>
              <a:t> structure</a:t>
            </a:r>
          </a:p>
          <a:p>
            <a:pPr lvl="1"/>
            <a:r>
              <a:rPr lang="en-US" dirty="0"/>
              <a:t>Many advantages over file storage, e.g., search efficiency, better backup and recovery</a:t>
            </a:r>
          </a:p>
          <a:p>
            <a:pPr lvl="1"/>
            <a:r>
              <a:rPr lang="en-US" dirty="0"/>
              <a:t>Main query language: SQL (Structured Query Language)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EA82-4D4F-E374-AE69-3A6FE212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510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3959-4940-D2F1-4D05-B9C63999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relational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D04710-3088-CFFB-AB91-5B56B7F76CB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68575016"/>
              </p:ext>
            </p:extLst>
          </p:nvPr>
        </p:nvGraphicFramePr>
        <p:xfrm>
          <a:off x="914400" y="1447800"/>
          <a:ext cx="777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5720765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499452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646193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12303525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4409331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173497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29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17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3132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40788-352B-5111-29AE-B2CB53A0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2745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19A8-1CC8-D85B-9882-54FE987B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631DB-DD98-CF26-77C7-38A3166D9B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/>
              <a:t>NoSQL database</a:t>
            </a:r>
          </a:p>
          <a:p>
            <a:pPr lvl="1"/>
            <a:r>
              <a:rPr lang="en-US" dirty="0"/>
              <a:t>NoSQL stands for Not-only SQL</a:t>
            </a:r>
          </a:p>
          <a:p>
            <a:pPr lvl="1"/>
            <a:r>
              <a:rPr lang="en-US" dirty="0"/>
              <a:t>Data is not well structured as a table</a:t>
            </a:r>
          </a:p>
          <a:p>
            <a:r>
              <a:rPr lang="en-US" dirty="0"/>
              <a:t>There are different types of NoSQL databases</a:t>
            </a:r>
          </a:p>
          <a:p>
            <a:pPr lvl="1"/>
            <a:r>
              <a:rPr lang="en-US" dirty="0"/>
              <a:t>Graph database</a:t>
            </a:r>
          </a:p>
          <a:p>
            <a:pPr lvl="1"/>
            <a:r>
              <a:rPr lang="en-US" dirty="0"/>
              <a:t>Key-value store</a:t>
            </a:r>
          </a:p>
          <a:p>
            <a:pPr lvl="1"/>
            <a:r>
              <a:rPr lang="en-US" dirty="0"/>
              <a:t>Document store </a:t>
            </a:r>
          </a:p>
          <a:p>
            <a:r>
              <a:rPr lang="en-US" dirty="0"/>
              <a:t>Example: MongoDB is a document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CB450-ECFE-ADE4-EC46-66AE0CE3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9726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F0F7-10D1-F225-4E84-59D82ADC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10D1-4C96-9369-E50D-4815CB39F2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  <a:p>
            <a:pPr lvl="1"/>
            <a:r>
              <a:rPr lang="en-US" sz="2800" b="1" dirty="0"/>
              <a:t>Big data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primarily</a:t>
            </a:r>
            <a:r>
              <a:rPr lang="en-US" sz="2800" dirty="0"/>
              <a:t> refers to data sets that are too large or complex to be dealt with by traditional data-processing application software.</a:t>
            </a:r>
          </a:p>
          <a:p>
            <a:pPr lvl="1"/>
            <a:r>
              <a:rPr lang="en-US" sz="2800" dirty="0">
                <a:hlinkClick r:id="rId2"/>
              </a:rPr>
              <a:t>https://en.wikipedia.org/wiki/Big_data</a:t>
            </a:r>
            <a:endParaRPr lang="en-US" sz="2800" dirty="0"/>
          </a:p>
          <a:p>
            <a:r>
              <a:rPr lang="en-US" sz="3000" dirty="0"/>
              <a:t>When some people talk about </a:t>
            </a:r>
            <a:r>
              <a:rPr lang="en-US" sz="3000" b="1" dirty="0"/>
              <a:t>Big Data</a:t>
            </a:r>
            <a:r>
              <a:rPr lang="en-US" sz="3000" dirty="0"/>
              <a:t>, they simply mean the data they are working on</a:t>
            </a:r>
          </a:p>
          <a:p>
            <a:pPr lvl="1"/>
            <a:r>
              <a:rPr lang="en-US" sz="2800" dirty="0"/>
              <a:t>And the data is not large in volume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5138A-9BFA-1D54-BDDC-A714E99E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071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0701-5856-3904-83DA-C7C2FFDD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MongoDB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927D-EA4E-AB73-BA6E-27A86A75CE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Q: What happens if we put the data in a 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55B82-CDAB-2E82-1812-4E420F2B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E79EA8-F7CC-EAE2-9AA9-16FA60E78700}"/>
              </a:ext>
            </a:extLst>
          </p:cNvPr>
          <p:cNvSpPr/>
          <p:nvPr/>
        </p:nvSpPr>
        <p:spPr>
          <a:xfrm>
            <a:off x="951186" y="2895600"/>
            <a:ext cx="2895600" cy="259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Symbol: BTC</a:t>
            </a:r>
          </a:p>
          <a:p>
            <a:pPr algn="ctr"/>
            <a:r>
              <a:rPr lang="en-US" dirty="0"/>
              <a:t>Date: 1/1</a:t>
            </a:r>
          </a:p>
          <a:p>
            <a:pPr algn="ctr"/>
            <a:r>
              <a:rPr lang="en-US" dirty="0"/>
              <a:t>Open: 3.1</a:t>
            </a:r>
          </a:p>
          <a:p>
            <a:pPr algn="ctr"/>
            <a:r>
              <a:rPr lang="en-US" dirty="0"/>
              <a:t>High: 3.3</a:t>
            </a:r>
          </a:p>
          <a:p>
            <a:pPr algn="ctr"/>
            <a:r>
              <a:rPr lang="en-US" dirty="0"/>
              <a:t>Low: 2.9</a:t>
            </a:r>
          </a:p>
          <a:p>
            <a:pPr algn="ctr"/>
            <a:r>
              <a:rPr lang="en-US" dirty="0"/>
              <a:t>Close: 3.1</a:t>
            </a:r>
          </a:p>
          <a:p>
            <a:pPr algn="ctr"/>
            <a:r>
              <a:rPr lang="en-US" dirty="0"/>
              <a:t>Sentiment: 0.39</a:t>
            </a:r>
          </a:p>
          <a:p>
            <a:pPr algn="ctr"/>
            <a:r>
              <a:rPr lang="en-US" dirty="0"/>
              <a:t>Basis: 0.0003</a:t>
            </a:r>
          </a:p>
          <a:p>
            <a:pPr algn="ctr"/>
            <a:r>
              <a:rPr lang="en-US" dirty="0"/>
              <a:t>Whale transactions: 1056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633F5F-EBE1-5970-1DB1-C52A776E1C51}"/>
              </a:ext>
            </a:extLst>
          </p:cNvPr>
          <p:cNvSpPr/>
          <p:nvPr/>
        </p:nvSpPr>
        <p:spPr>
          <a:xfrm>
            <a:off x="4655535" y="1943100"/>
            <a:ext cx="28956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Symbol: ETH</a:t>
            </a:r>
          </a:p>
          <a:p>
            <a:pPr algn="ctr"/>
            <a:r>
              <a:rPr lang="en-US" dirty="0"/>
              <a:t>Date: 1/1</a:t>
            </a:r>
          </a:p>
          <a:p>
            <a:pPr algn="ctr"/>
            <a:r>
              <a:rPr lang="en-US" dirty="0"/>
              <a:t>Close: 11.3</a:t>
            </a:r>
          </a:p>
          <a:p>
            <a:pPr algn="ctr"/>
            <a:r>
              <a:rPr lang="en-US" dirty="0"/>
              <a:t>BTC Correlation: 0.77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7CBF7C-EBF0-143A-1E4E-394274456D48}"/>
              </a:ext>
            </a:extLst>
          </p:cNvPr>
          <p:cNvSpPr/>
          <p:nvPr/>
        </p:nvSpPr>
        <p:spPr>
          <a:xfrm>
            <a:off x="5943600" y="4076700"/>
            <a:ext cx="28956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Symbol: DOGE</a:t>
            </a:r>
          </a:p>
          <a:p>
            <a:pPr algn="ctr"/>
            <a:r>
              <a:rPr lang="en-US" dirty="0"/>
              <a:t>Date: 1/1</a:t>
            </a:r>
          </a:p>
          <a:p>
            <a:pPr algn="ctr"/>
            <a:r>
              <a:rPr lang="en-US" dirty="0"/>
              <a:t>Close: 0.000065</a:t>
            </a:r>
          </a:p>
          <a:p>
            <a:pPr algn="ctr"/>
            <a:r>
              <a:rPr lang="en-US" dirty="0"/>
              <a:t>Twitter mention: 25,694</a:t>
            </a:r>
          </a:p>
        </p:txBody>
      </p:sp>
    </p:spTree>
    <p:extLst>
      <p:ext uri="{BB962C8B-B14F-4D97-AF65-F5344CB8AC3E}">
        <p14:creationId xmlns:p14="http://schemas.microsoft.com/office/powerpoint/2010/main" val="379916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C9E3-7597-73AF-A2D2-8428E33C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type of database should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E539-456A-3932-17DC-12FCE047C1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u="sng" dirty="0"/>
              <a:t>This is the main theme of this module!</a:t>
            </a:r>
          </a:p>
          <a:p>
            <a:r>
              <a:rPr lang="en-US" dirty="0"/>
              <a:t>More details about RDBMS vs NoSQL will be discussed after we learn more about RDBMS and NoSQL in the coming lectures</a:t>
            </a:r>
          </a:p>
          <a:p>
            <a:pPr lvl="1"/>
            <a:r>
              <a:rPr lang="en-US" dirty="0"/>
              <a:t>Actually, we need to consider other options like HDFS as well…</a:t>
            </a:r>
          </a:p>
          <a:p>
            <a:endParaRPr lang="en-US" dirty="0"/>
          </a:p>
          <a:p>
            <a:r>
              <a:rPr lang="en-US" dirty="0"/>
              <a:t>Pre-requisite for using RDBMS</a:t>
            </a:r>
          </a:p>
          <a:p>
            <a:pPr lvl="1"/>
            <a:r>
              <a:rPr lang="en-US" dirty="0"/>
              <a:t>Can your data fit in a tabular format?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B514B-E1EE-D3A2-0E94-C03D7DDE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800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BFE1-65DC-B549-B080-81A95B3F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74C9-D4B1-595E-13A1-B27012D81E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Big Data is almost understood as Big Data </a:t>
            </a:r>
            <a:r>
              <a:rPr lang="en-US" b="1" u="sng" dirty="0"/>
              <a:t>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92954-DE41-F4EB-B9CD-188AF021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  <p:pic>
        <p:nvPicPr>
          <p:cNvPr id="5" name="Picture 8" descr="How is the current state of Big Data Analytics in Controlling ...">
            <a:extLst>
              <a:ext uri="{FF2B5EF4-FFF2-40B4-BE49-F238E27FC236}">
                <a16:creationId xmlns:a16="http://schemas.microsoft.com/office/drawing/2014/main" id="{5D1C0B68-7AD3-56C5-F482-F75C508E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17" y="2659062"/>
            <a:ext cx="6553200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0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754E-B3A8-01A5-0D5A-09D5FD96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has a long history…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390D7-00EC-0BD2-2EBA-15A8FEC82F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en-US" dirty="0"/>
              <a:t>Story of “Beer and Diapers” in early 1990’s</a:t>
            </a:r>
          </a:p>
          <a:p>
            <a:pPr lvl="1"/>
            <a:r>
              <a:rPr lang="en-US" dirty="0"/>
              <a:t>Market basket analysis in a supermarket</a:t>
            </a:r>
          </a:p>
          <a:p>
            <a:pPr lvl="2"/>
            <a:r>
              <a:rPr lang="en-US" dirty="0"/>
              <a:t>Analyze what products customers purchase together</a:t>
            </a:r>
          </a:p>
          <a:p>
            <a:pPr lvl="1"/>
            <a:r>
              <a:rPr lang="en-US" dirty="0"/>
              <a:t>Common expected result:</a:t>
            </a:r>
          </a:p>
          <a:p>
            <a:pPr lvl="2"/>
            <a:r>
              <a:rPr lang="en-US" dirty="0"/>
              <a:t>Bread and butter</a:t>
            </a:r>
          </a:p>
          <a:p>
            <a:pPr lvl="1"/>
            <a:r>
              <a:rPr lang="en-US" dirty="0"/>
              <a:t>Something interesting:</a:t>
            </a:r>
          </a:p>
          <a:p>
            <a:pPr lvl="2"/>
            <a:r>
              <a:rPr lang="en-US" dirty="0"/>
              <a:t>Beer and diapers have been purchased together frequently</a:t>
            </a:r>
          </a:p>
          <a:p>
            <a:endParaRPr lang="en-US" dirty="0"/>
          </a:p>
          <a:p>
            <a:r>
              <a:rPr lang="en-US" dirty="0"/>
              <a:t>Nowadays, any data analytics tasks may be referred as Big Data Analytics</a:t>
            </a:r>
          </a:p>
          <a:p>
            <a:pPr lvl="1"/>
            <a:r>
              <a:rPr lang="en-US" dirty="0"/>
              <a:t>Is this a good sign?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C19D4-6AC2-D9CF-B27E-AC2793F1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  <p:pic>
        <p:nvPicPr>
          <p:cNvPr id="1026" name="Picture 2" descr="13 Best Eco-Friendly Diapers to Use in 2023 - Eco Friendly ...">
            <a:extLst>
              <a:ext uri="{FF2B5EF4-FFF2-40B4-BE49-F238E27FC236}">
                <a16:creationId xmlns:a16="http://schemas.microsoft.com/office/drawing/2014/main" id="{75256378-9D75-4713-86AE-C8B3BB23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478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69E5C-E360-7187-4352-64820227D1C8}"/>
              </a:ext>
            </a:extLst>
          </p:cNvPr>
          <p:cNvSpPr txBox="1"/>
          <p:nvPr/>
        </p:nvSpPr>
        <p:spPr>
          <a:xfrm>
            <a:off x="7434922" y="281729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Diapers</a:t>
            </a:r>
          </a:p>
        </p:txBody>
      </p:sp>
    </p:spTree>
    <p:extLst>
      <p:ext uri="{BB962C8B-B14F-4D97-AF65-F5344CB8AC3E}">
        <p14:creationId xmlns:p14="http://schemas.microsoft.com/office/powerpoint/2010/main" val="148431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584E-1298-27FE-691B-25984A1C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CC3A0-2DCB-DE23-99FB-C8336E488A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Improve the data quality of your data</a:t>
            </a:r>
          </a:p>
          <a:p>
            <a:r>
              <a:rPr lang="en-US" dirty="0"/>
              <a:t>ETL</a:t>
            </a:r>
          </a:p>
          <a:p>
            <a:pPr lvl="1"/>
            <a:r>
              <a:rPr lang="en-US" dirty="0"/>
              <a:t>Extract-transform-load pipeline to preprocess your data for your analysis</a:t>
            </a:r>
          </a:p>
          <a:p>
            <a:r>
              <a:rPr lang="en-US" dirty="0"/>
              <a:t>Analytics tools</a:t>
            </a:r>
          </a:p>
          <a:p>
            <a:pPr lvl="1"/>
            <a:r>
              <a:rPr lang="en-US" dirty="0"/>
              <a:t>Machine learning / Data mining / Artificial Intelligence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92F2C-59BC-2329-5971-A0E8303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231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5C9E-E2AE-ACD9-5C9E-7E15AB12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pipeline and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683BA-AD61-3280-5422-E15E072E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59E2C-3495-8946-E31B-08A683915547}"/>
              </a:ext>
            </a:extLst>
          </p:cNvPr>
          <p:cNvSpPr/>
          <p:nvPr/>
        </p:nvSpPr>
        <p:spPr>
          <a:xfrm>
            <a:off x="1752600" y="2438400"/>
            <a:ext cx="914400" cy="533400"/>
          </a:xfrm>
          <a:prstGeom prst="rect">
            <a:avLst/>
          </a:prstGeom>
          <a:solidFill>
            <a:srgbClr val="FFC2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349449C-06DE-9311-AC74-545FE0DA976A}"/>
              </a:ext>
            </a:extLst>
          </p:cNvPr>
          <p:cNvSpPr/>
          <p:nvPr/>
        </p:nvSpPr>
        <p:spPr>
          <a:xfrm>
            <a:off x="2057400" y="312420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0FA94EA-7626-2D3D-11EB-A162A07081D9}"/>
              </a:ext>
            </a:extLst>
          </p:cNvPr>
          <p:cNvSpPr/>
          <p:nvPr/>
        </p:nvSpPr>
        <p:spPr>
          <a:xfrm>
            <a:off x="1676400" y="3695700"/>
            <a:ext cx="10668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lake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BCBE1-D5FE-9900-99F2-2480D39F6F33}"/>
              </a:ext>
            </a:extLst>
          </p:cNvPr>
          <p:cNvSpPr/>
          <p:nvPr/>
        </p:nvSpPr>
        <p:spPr>
          <a:xfrm>
            <a:off x="3124200" y="4709948"/>
            <a:ext cx="914400" cy="533400"/>
          </a:xfrm>
          <a:prstGeom prst="rect">
            <a:avLst/>
          </a:prstGeom>
          <a:solidFill>
            <a:srgbClr val="00C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2A4A96DD-F320-2B6B-B50D-D13918FCFA92}"/>
              </a:ext>
            </a:extLst>
          </p:cNvPr>
          <p:cNvSpPr/>
          <p:nvPr/>
        </p:nvSpPr>
        <p:spPr>
          <a:xfrm rot="5400000">
            <a:off x="3162300" y="4000500"/>
            <a:ext cx="304800" cy="838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C64FB8D3-1D20-2FE3-27E0-B054BE82F769}"/>
              </a:ext>
            </a:extLst>
          </p:cNvPr>
          <p:cNvSpPr/>
          <p:nvPr/>
        </p:nvSpPr>
        <p:spPr>
          <a:xfrm rot="16200000">
            <a:off x="2324100" y="4541783"/>
            <a:ext cx="304800" cy="838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26A2A4E-677D-1EB2-C0AA-DC8CB5D43077}"/>
              </a:ext>
            </a:extLst>
          </p:cNvPr>
          <p:cNvSpPr/>
          <p:nvPr/>
        </p:nvSpPr>
        <p:spPr>
          <a:xfrm rot="16200000">
            <a:off x="3390900" y="3383017"/>
            <a:ext cx="3048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8C2966-B69E-AC03-D968-DBDA44998CA1}"/>
              </a:ext>
            </a:extLst>
          </p:cNvPr>
          <p:cNvSpPr/>
          <p:nvPr/>
        </p:nvSpPr>
        <p:spPr>
          <a:xfrm>
            <a:off x="4305300" y="3764017"/>
            <a:ext cx="914400" cy="533400"/>
          </a:xfrm>
          <a:prstGeom prst="rect">
            <a:avLst/>
          </a:prstGeom>
          <a:solidFill>
            <a:srgbClr val="00C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tools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3A5DA88-DBC4-2C1D-2FF8-004C059CE24F}"/>
              </a:ext>
            </a:extLst>
          </p:cNvPr>
          <p:cNvSpPr/>
          <p:nvPr/>
        </p:nvSpPr>
        <p:spPr>
          <a:xfrm rot="16200000">
            <a:off x="5597087" y="3614572"/>
            <a:ext cx="304800" cy="845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1BE68-F55C-1EF7-04B9-86FD4D0B8751}"/>
              </a:ext>
            </a:extLst>
          </p:cNvPr>
          <p:cNvSpPr/>
          <p:nvPr/>
        </p:nvSpPr>
        <p:spPr>
          <a:xfrm>
            <a:off x="6279274" y="3764017"/>
            <a:ext cx="914400" cy="533400"/>
          </a:xfrm>
          <a:prstGeom prst="rect">
            <a:avLst/>
          </a:prstGeom>
          <a:solidFill>
            <a:srgbClr val="00C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tools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0557FB6-F5F6-9225-7C8C-066AC975C834}"/>
              </a:ext>
            </a:extLst>
          </p:cNvPr>
          <p:cNvSpPr/>
          <p:nvPr/>
        </p:nvSpPr>
        <p:spPr>
          <a:xfrm>
            <a:off x="6584074" y="441960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cument 16">
            <a:extLst>
              <a:ext uri="{FF2B5EF4-FFF2-40B4-BE49-F238E27FC236}">
                <a16:creationId xmlns:a16="http://schemas.microsoft.com/office/drawing/2014/main" id="{F892E565-65C9-6149-7EE7-AE7D40286BFD}"/>
              </a:ext>
            </a:extLst>
          </p:cNvPr>
          <p:cNvSpPr/>
          <p:nvPr/>
        </p:nvSpPr>
        <p:spPr>
          <a:xfrm>
            <a:off x="6340038" y="4981904"/>
            <a:ext cx="792872" cy="533401"/>
          </a:xfrm>
          <a:prstGeom prst="flowChart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C10E3-41E5-E16A-39FE-965549945937}"/>
              </a:ext>
            </a:extLst>
          </p:cNvPr>
          <p:cNvSpPr txBox="1"/>
          <p:nvPr/>
        </p:nvSpPr>
        <p:spPr>
          <a:xfrm>
            <a:off x="1676400" y="1750000"/>
            <a:ext cx="36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cryptocurrency exchanges, social networks,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69F73-6F8C-0E2E-0173-0401B8531002}"/>
              </a:ext>
            </a:extLst>
          </p:cNvPr>
          <p:cNvSpPr txBox="1"/>
          <p:nvPr/>
        </p:nvSpPr>
        <p:spPr>
          <a:xfrm>
            <a:off x="3450672" y="2798646"/>
            <a:ext cx="3438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data, convert categorical data to numbers, calculating training labels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4AC3F-3E57-B5B8-A708-4C1A8E302F72}"/>
              </a:ext>
            </a:extLst>
          </p:cNvPr>
          <p:cNvSpPr txBox="1"/>
          <p:nvPr/>
        </p:nvSpPr>
        <p:spPr>
          <a:xfrm>
            <a:off x="5353049" y="55639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whether the price goes up or down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CDF0B5-187B-83F0-2FB0-D7B19C884660}"/>
              </a:ext>
            </a:extLst>
          </p:cNvPr>
          <p:cNvSpPr txBox="1"/>
          <p:nvPr/>
        </p:nvSpPr>
        <p:spPr>
          <a:xfrm>
            <a:off x="7300747" y="3714119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libraries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4F6E22-EBB7-D7CC-459C-CC54A700EB0A}"/>
              </a:ext>
            </a:extLst>
          </p:cNvPr>
          <p:cNvSpPr txBox="1"/>
          <p:nvPr/>
        </p:nvSpPr>
        <p:spPr>
          <a:xfrm>
            <a:off x="350126" y="3884885"/>
            <a:ext cx="12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50756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C863C3-AEC1-BB69-492A-37D31BB1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Which part is more important?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640255-A709-1BD5-6BAF-3DC899608DE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4114800" cy="4572000"/>
          </a:xfrm>
        </p:spPr>
        <p:txBody>
          <a:bodyPr/>
          <a:lstStyle/>
          <a:p>
            <a:r>
              <a:rPr lang="en-US" altLang="zh-HK" dirty="0"/>
              <a:t>Go to google and find the </a:t>
            </a:r>
            <a:br>
              <a:rPr lang="en-US" altLang="zh-HK" dirty="0"/>
            </a:br>
            <a:r>
              <a:rPr lang="en-US" altLang="zh-HK" dirty="0"/>
              <a:t>results from similar surveys.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4B3F67-B224-10E3-4810-7CC1B6CF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8F3447-6782-3626-CFC8-825DFC80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436476"/>
            <a:ext cx="7010400" cy="1020632"/>
          </a:xfrm>
          <a:prstGeom prst="rect">
            <a:avLst/>
          </a:prstGeom>
        </p:spPr>
      </p:pic>
      <p:pic>
        <p:nvPicPr>
          <p:cNvPr id="1026" name="Picture 2" descr="Data Prep Still Dominates Data Scientists' Time, Survey Finds">
            <a:extLst>
              <a:ext uri="{FF2B5EF4-FFF2-40B4-BE49-F238E27FC236}">
                <a16:creationId xmlns:a16="http://schemas.microsoft.com/office/drawing/2014/main" id="{98D2CEDA-48DD-E21F-1353-52EF0A8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976688" cy="40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F6955-79B8-7FC3-3161-3EDAAB3F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Why is data management important?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88D1BA-9F81-9E04-7293-43CBFCA263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HK" dirty="0"/>
              <a:t>https://towardsdatascience.com/your-ai-is-only-as-good-as-your-data-quality-42be9ab533b9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BE45A-ABDF-299A-7365-14353309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C414D4-2348-F5D8-C6CF-412D1363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7315200" cy="22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8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B34AD-B356-9593-C89D-B60D050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University education vs work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6EFF0-2C19-F8E1-DD39-F1F10A50E5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HK" dirty="0"/>
              <a:t>You will learn a lot of theories, </a:t>
            </a:r>
            <a:r>
              <a:rPr lang="en-US" altLang="zh-HK" dirty="0" err="1"/>
              <a:t>maths</a:t>
            </a:r>
            <a:r>
              <a:rPr lang="en-US" altLang="zh-HK" dirty="0"/>
              <a:t>, and so-called hands-on skills at the University</a:t>
            </a:r>
          </a:p>
          <a:p>
            <a:pPr lvl="1"/>
            <a:r>
              <a:rPr lang="en-US" altLang="zh-HK" dirty="0"/>
              <a:t>Most of time you spent at work is not about the above knowledge</a:t>
            </a:r>
          </a:p>
          <a:p>
            <a:pPr lvl="1"/>
            <a:r>
              <a:rPr lang="en-US" altLang="zh-HK" dirty="0"/>
              <a:t>NOTE: </a:t>
            </a:r>
          </a:p>
          <a:p>
            <a:pPr lvl="2"/>
            <a:r>
              <a:rPr lang="en-US" altLang="zh-HK" dirty="0"/>
              <a:t>Don’t get confused. These are still very important! They make you a real professional</a:t>
            </a:r>
          </a:p>
          <a:p>
            <a:pPr lvl="2"/>
            <a:r>
              <a:rPr lang="en-US" altLang="zh-HK" dirty="0"/>
              <a:t>Always remember, a key to success of your data science / AI project is the data</a:t>
            </a:r>
          </a:p>
          <a:p>
            <a:pPr lvl="1"/>
            <a:endParaRPr lang="en-US" altLang="zh-HK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F182B4-7858-61D9-769B-3D5AB47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302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82FC-EF7B-CB4C-8657-9C3019EC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22BB1-8011-EA37-9B07-1700D6C2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pic>
        <p:nvPicPr>
          <p:cNvPr id="5" name="Picture 2" descr="Twitter 上的Bill Gates：&quot;Melinda recommended that I read The Choice, and I'm  glad she did. I think many people will find comfort right now from Dr.  Edith Eva Eger's suggestions on how">
            <a:extLst>
              <a:ext uri="{FF2B5EF4-FFF2-40B4-BE49-F238E27FC236}">
                <a16:creationId xmlns:a16="http://schemas.microsoft.com/office/drawing/2014/main" id="{C1777B89-76D0-ACEA-3BDC-E2F6A118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76400"/>
            <a:ext cx="6146800" cy="463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91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D449-E619-F198-FBB9-407F2E23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CF8A-2EB4-8442-136F-B442E10D71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4 V’s of Big Data</a:t>
            </a:r>
          </a:p>
          <a:p>
            <a:pPr lvl="1"/>
            <a:r>
              <a:rPr lang="en-US" dirty="0"/>
              <a:t>Volume</a:t>
            </a:r>
          </a:p>
          <a:p>
            <a:pPr lvl="1"/>
            <a:r>
              <a:rPr lang="en-HK" dirty="0"/>
              <a:t>Variety</a:t>
            </a:r>
          </a:p>
          <a:p>
            <a:pPr lvl="1"/>
            <a:r>
              <a:rPr lang="en-HK" dirty="0"/>
              <a:t>Veracity</a:t>
            </a:r>
          </a:p>
          <a:p>
            <a:pPr lvl="1"/>
            <a:r>
              <a:rPr lang="en-US" dirty="0"/>
              <a:t>Velocity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8A13-D6D5-484C-394B-BCECB18B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45400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A066-EAEF-4F77-F462-B9DF4AED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874B0-3950-3C38-87A3-D4BF3F6F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1E1BC6-577B-45F1-6B10-44B80F1717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Big Data is not always a successful story</a:t>
            </a:r>
          </a:p>
          <a:p>
            <a:endParaRPr lang="en-US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The initial Google paper stated that the Google Flu Trends predictions were 97% accurate comparing with CDC data.</a:t>
            </a:r>
          </a:p>
          <a:p>
            <a:r>
              <a:rPr lang="en-HK" dirty="0"/>
              <a:t>In the 2012/2013 season, it predicted twice as many doctors’ visits as the US </a:t>
            </a:r>
            <a:r>
              <a:rPr lang="en-HK" dirty="0" err="1"/>
              <a:t>Centers</a:t>
            </a:r>
            <a:r>
              <a:rPr lang="en-HK" dirty="0"/>
              <a:t> for Disease Control and Prevention (CDC) eventually recorded</a:t>
            </a:r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5461B92-E222-C318-E7F8-42DF9E4BE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0975" y="2089140"/>
            <a:ext cx="6699250" cy="164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60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7785-1AA3-E7CD-655A-E50C04D4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9CAC-C4DF-B900-AE20-67D0CC7E26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Kaggle Report 2022</a:t>
            </a:r>
          </a:p>
          <a:p>
            <a:pPr lvl="1"/>
            <a:r>
              <a:rPr lang="en-US" dirty="0"/>
              <a:t>No data collection exercise in Kaggle Report 2023</a:t>
            </a:r>
          </a:p>
          <a:p>
            <a:r>
              <a:rPr lang="en-US" dirty="0"/>
              <a:t>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64996-3DEF-C897-245A-2BBA974D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EE19D72B-501A-87E3-FEB8-34624E38E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46522"/>
            <a:ext cx="4953000" cy="35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A19-FADC-B990-C062-2C826068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(Integrated Development Environment)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DE7B-ED02-EEC3-31EB-8A8A4ED0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  <p:pic>
        <p:nvPicPr>
          <p:cNvPr id="9" name="Content Placeholder 5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77F4BCD5-C906-641E-98AD-137FC07675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9999" y="1447800"/>
            <a:ext cx="620120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11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A4DC-FE45-C5BE-39A6-B1407885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notebook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8DD1-A7AE-0A91-BB12-87E74C84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  <p:pic>
        <p:nvPicPr>
          <p:cNvPr id="9" name="Content Placeholder 5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F4AF33BB-3E51-E213-137B-F587E735E3C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189" y="1447800"/>
            <a:ext cx="707682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9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B380-50E8-9BD9-F46B-2CF1BB39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framework</a:t>
            </a:r>
          </a:p>
        </p:txBody>
      </p:sp>
      <p:pic>
        <p:nvPicPr>
          <p:cNvPr id="6" name="Content Placeholder 5" descr="A graph of blue bars&#10;&#10;Description automatically generated">
            <a:extLst>
              <a:ext uri="{FF2B5EF4-FFF2-40B4-BE49-F238E27FC236}">
                <a16:creationId xmlns:a16="http://schemas.microsoft.com/office/drawing/2014/main" id="{50A14450-95BD-AF1A-B9D1-BFE5F821C9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24" y="1447800"/>
            <a:ext cx="6680151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FA879-D409-4593-0005-DE0C406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980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604C-5062-D9E6-221A-A77042F2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Self-study: </a:t>
            </a:r>
            <a:br>
              <a:rPr lang="en-US" dirty="0"/>
            </a:br>
            <a:r>
              <a:rPr lang="en-US" dirty="0"/>
              <a:t>More results on Kaggle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FB45D-6400-24D2-9790-1D580F7A08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https://www.kaggle.com/kaggle-survey-2022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6A0D4-2E70-AC47-331D-ABE9AA65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1636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4609D-F730-6EAC-856F-E587A5F6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Statistics from other sources (2024)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4C15BF-6C41-369A-A6C6-9B8B770FFD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HK" dirty="0"/>
              <a:t>Programming language</a:t>
            </a:r>
          </a:p>
          <a:p>
            <a:pPr lvl="1"/>
            <a:r>
              <a:rPr lang="en-US" altLang="zh-HK" dirty="0">
                <a:hlinkClick r:id="rId2"/>
              </a:rPr>
              <a:t>https://www.statista.com/statistics/793628/worldwide-developer-survey-most-used-languages/</a:t>
            </a:r>
            <a:endParaRPr lang="en-US" altLang="zh-HK" dirty="0"/>
          </a:p>
          <a:p>
            <a:pPr lvl="1"/>
            <a:r>
              <a:rPr lang="en-US" altLang="zh-HK" dirty="0"/>
              <a:t>Not just for data science / AI</a:t>
            </a:r>
          </a:p>
          <a:p>
            <a:pPr lvl="1"/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2382A-EA1D-8C49-7B2C-CF749D36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318C9B-70FF-A204-E120-C8BEB5C0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171913"/>
            <a:ext cx="5001078" cy="34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6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EE01A-76E4-AC19-0C9C-8B4288F9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What is your career plan?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796792-6175-F84D-5726-EF8A9AB8FF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HK" dirty="0"/>
              <a:t>Understanding the market needs</a:t>
            </a:r>
          </a:p>
          <a:p>
            <a:pPr lvl="1"/>
            <a:r>
              <a:rPr lang="en-US" altLang="zh-HK" dirty="0"/>
              <a:t>Example: Jobs DB</a:t>
            </a:r>
          </a:p>
          <a:p>
            <a:pPr lvl="1"/>
            <a:r>
              <a:rPr lang="en-US" altLang="zh-HK" dirty="0">
                <a:hlinkClick r:id="rId2"/>
              </a:rPr>
              <a:t>https://hk.jobsdb.com/</a:t>
            </a:r>
            <a:endParaRPr lang="en-US" altLang="zh-HK" dirty="0"/>
          </a:p>
          <a:p>
            <a:pPr lvl="1"/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529262-576D-F000-87F0-6A97A532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B8A48-DBC0-758D-C823-CCF3A1A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5600"/>
            <a:ext cx="3982208" cy="18793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8D0C29-79C3-7F44-132F-E933A5BB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062496"/>
            <a:ext cx="5172364" cy="337640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E73BC5-7D37-6F06-9BA9-6C2A34DBC549}"/>
              </a:ext>
            </a:extLst>
          </p:cNvPr>
          <p:cNvSpPr txBox="1"/>
          <p:nvPr/>
        </p:nvSpPr>
        <p:spPr>
          <a:xfrm>
            <a:off x="5486400" y="1600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Note: I just pick the first 3 jobs that state the salary when I search on 25 Aug 2024 around 3pm. No cherry picking.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37336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6C51ED-07C3-F889-E3FE-BB259830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3A427-60C0-EFAD-EC0E-C20404304E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8DC9D0-4672-3695-B37C-0792CAE4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574773-2307-989D-7B6C-BC000E14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457200"/>
            <a:ext cx="4829636" cy="26375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1B301E-2A30-14AE-BF2E-9E1E0FEB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70" y="2810082"/>
            <a:ext cx="5615473" cy="38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2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398D0-4F51-D01D-A194-19F97F4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496490-5BA5-265C-A95B-5E04F75611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0ED5A3-FFB5-FB38-F77D-5B80E024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39</a:t>
            </a:fld>
            <a:endParaRPr lang="en-GB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5EBEE4-EBBF-BC89-19ED-347A128D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81000"/>
            <a:ext cx="4220164" cy="31246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777DC3-3BC1-1A46-ED79-5D575C8C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3884856"/>
            <a:ext cx="6925642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7A76-35C5-5F58-0CDE-89F0F699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Volume: Too much data to handle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DFAF-4771-9406-369B-ED42B88DE9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Example task: </a:t>
            </a:r>
          </a:p>
          <a:p>
            <a:pPr lvl="1"/>
            <a:r>
              <a:rPr lang="en-US" dirty="0"/>
              <a:t>Study the social sentiment about bitcoin since launch (2009)</a:t>
            </a:r>
          </a:p>
          <a:p>
            <a:r>
              <a:rPr lang="en-US" dirty="0"/>
              <a:t>Data source: Twitter data archive</a:t>
            </a:r>
          </a:p>
          <a:p>
            <a:pPr lvl="1"/>
            <a:r>
              <a:rPr lang="en-US" dirty="0">
                <a:hlinkClick r:id="rId2"/>
              </a:rPr>
              <a:t>https://archive.org/search.php?query=collection%3Atwitterstream&amp;sort=-publicdate</a:t>
            </a:r>
            <a:endParaRPr lang="en-US" dirty="0"/>
          </a:p>
          <a:p>
            <a:pPr lvl="1"/>
            <a:r>
              <a:rPr lang="en-US" dirty="0"/>
              <a:t>5M text messages per day. Around 2GB per day. (Twitter stats: around 500M messages per day)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1B439-BF20-C4E8-6591-657B16EE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97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1DBD-E302-E243-CFAD-5D1492F8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Variety: Multiple types /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4DC5-B49C-201F-1753-42EDD546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979412-4545-6C77-D33D-5AFD6195D9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kind of data can you find on Twitter?</a:t>
            </a:r>
          </a:p>
        </p:txBody>
      </p:sp>
      <p:pic>
        <p:nvPicPr>
          <p:cNvPr id="8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AD1BCD0-E6A4-7527-7DF9-692C5FD35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637" y="1981200"/>
            <a:ext cx="3508087" cy="384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8A526-6BD2-6D7A-D085-34E68E658332}"/>
              </a:ext>
            </a:extLst>
          </p:cNvPr>
          <p:cNvSpPr txBox="1"/>
          <p:nvPr/>
        </p:nvSpPr>
        <p:spPr>
          <a:xfrm>
            <a:off x="1762980" y="577226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sample tweet (Twitter message)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FAEB6-8307-AB28-C8EA-40F5BF227E8F}"/>
              </a:ext>
            </a:extLst>
          </p:cNvPr>
          <p:cNvSpPr txBox="1"/>
          <p:nvPr/>
        </p:nvSpPr>
        <p:spPr>
          <a:xfrm>
            <a:off x="4800600" y="24384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Multi-lingual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9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C43-AE99-5FF5-23C1-807C05D7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5EBE8-8973-1D03-0C1E-0DD30936AC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Alice is following Elon, Bob is </a:t>
            </a:r>
            <a:r>
              <a:rPr lang="en-US"/>
              <a:t>following Elon, …</a:t>
            </a:r>
            <a:endParaRPr lang="en-US" dirty="0"/>
          </a:p>
          <a:p>
            <a:pPr lvl="1"/>
            <a:r>
              <a:rPr lang="en-US" dirty="0"/>
              <a:t>Can be represented in a </a:t>
            </a:r>
            <a:r>
              <a:rPr lang="en-US" b="1" dirty="0"/>
              <a:t>graph</a:t>
            </a:r>
          </a:p>
          <a:p>
            <a:r>
              <a:rPr lang="en-US" dirty="0"/>
              <a:t>Graph analysis:</a:t>
            </a:r>
          </a:p>
          <a:p>
            <a:pPr lvl="1"/>
            <a:r>
              <a:rPr lang="en-US" dirty="0"/>
              <a:t>Who is a KOL (Key Opinion Leader)?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975CE-68A0-09A8-1B7A-4C03903D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3F1AE-C9EF-D3A7-15DA-A6B2EFCA5DFB}"/>
              </a:ext>
            </a:extLst>
          </p:cNvPr>
          <p:cNvSpPr txBox="1"/>
          <p:nvPr/>
        </p:nvSpPr>
        <p:spPr>
          <a:xfrm>
            <a:off x="3049314" y="3440770"/>
            <a:ext cx="137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46C48-5F83-80F1-2599-40677A7342C7}"/>
              </a:ext>
            </a:extLst>
          </p:cNvPr>
          <p:cNvSpPr txBox="1"/>
          <p:nvPr/>
        </p:nvSpPr>
        <p:spPr>
          <a:xfrm>
            <a:off x="1639614" y="4557337"/>
            <a:ext cx="1143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FA8B3-88FB-B808-837D-7318F52DB955}"/>
              </a:ext>
            </a:extLst>
          </p:cNvPr>
          <p:cNvSpPr txBox="1"/>
          <p:nvPr/>
        </p:nvSpPr>
        <p:spPr>
          <a:xfrm>
            <a:off x="3163614" y="4562592"/>
            <a:ext cx="1143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2AFC-2F2F-5AA1-6D5C-4235E1A42278}"/>
              </a:ext>
            </a:extLst>
          </p:cNvPr>
          <p:cNvSpPr txBox="1"/>
          <p:nvPr/>
        </p:nvSpPr>
        <p:spPr>
          <a:xfrm>
            <a:off x="4724400" y="4565220"/>
            <a:ext cx="1143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Cathy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D6E7E-912F-ADAE-6909-6C16A8BBC742}"/>
              </a:ext>
            </a:extLst>
          </p:cNvPr>
          <p:cNvSpPr txBox="1"/>
          <p:nvPr/>
        </p:nvSpPr>
        <p:spPr>
          <a:xfrm>
            <a:off x="3163614" y="5704278"/>
            <a:ext cx="1143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Doris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61621-BF40-AFE2-B1AA-5D951100F48F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flipH="1" flipV="1">
            <a:off x="2211114" y="4926669"/>
            <a:ext cx="952500" cy="96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1A78A3-B9CB-2096-4BF2-8CFD6A47C5A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211114" y="3810102"/>
            <a:ext cx="1524000" cy="7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981AAA-F7C6-AAC5-8EB4-0E96E1A04BCC}"/>
              </a:ext>
            </a:extLst>
          </p:cNvPr>
          <p:cNvCxnSpPr>
            <a:cxnSpLocks/>
          </p:cNvCxnSpPr>
          <p:nvPr/>
        </p:nvCxnSpPr>
        <p:spPr>
          <a:xfrm flipV="1">
            <a:off x="3859269" y="3826313"/>
            <a:ext cx="4267" cy="72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CBD1A9-85D7-1FA9-D442-5152AD699D1F}"/>
              </a:ext>
            </a:extLst>
          </p:cNvPr>
          <p:cNvCxnSpPr>
            <a:cxnSpLocks/>
          </p:cNvCxnSpPr>
          <p:nvPr/>
        </p:nvCxnSpPr>
        <p:spPr>
          <a:xfrm flipH="1" flipV="1">
            <a:off x="4116114" y="3810102"/>
            <a:ext cx="1095047" cy="75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23927D-A4E7-0824-BA5F-1FF99F03FC21}"/>
              </a:ext>
            </a:extLst>
          </p:cNvPr>
          <p:cNvCxnSpPr>
            <a:cxnSpLocks/>
          </p:cNvCxnSpPr>
          <p:nvPr/>
        </p:nvCxnSpPr>
        <p:spPr>
          <a:xfrm flipH="1">
            <a:off x="4116114" y="4930954"/>
            <a:ext cx="1179786" cy="77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952138-0BCF-A3E1-44AE-5B4C60B6E7E7}"/>
              </a:ext>
            </a:extLst>
          </p:cNvPr>
          <p:cNvCxnSpPr>
            <a:cxnSpLocks/>
          </p:cNvCxnSpPr>
          <p:nvPr/>
        </p:nvCxnSpPr>
        <p:spPr>
          <a:xfrm flipV="1">
            <a:off x="3735114" y="4937523"/>
            <a:ext cx="1181100" cy="74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1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D952-9875-DB5D-C7CB-317D218F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Veracity: data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1030-5A7A-B37A-47E2-12AE9D6F58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Is your data always correct?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DD9F5-A27E-58C4-884D-560C9525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BAFF99-EC76-DDDF-D019-3C7526D3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1"/>
            <a:ext cx="4572000" cy="206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C071A4-170E-79C4-9BEC-F24841DE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336256"/>
            <a:ext cx="4572000" cy="25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363EB3-1955-5A5D-B3EE-C1132824BF95}"/>
              </a:ext>
            </a:extLst>
          </p:cNvPr>
          <p:cNvCxnSpPr/>
          <p:nvPr/>
        </p:nvCxnSpPr>
        <p:spPr>
          <a:xfrm>
            <a:off x="3657600" y="31242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2E05CC-0211-1E32-4BF9-EDF3C55B9B29}"/>
              </a:ext>
            </a:extLst>
          </p:cNvPr>
          <p:cNvCxnSpPr>
            <a:cxnSpLocks/>
          </p:cNvCxnSpPr>
          <p:nvPr/>
        </p:nvCxnSpPr>
        <p:spPr>
          <a:xfrm flipH="1">
            <a:off x="4724400" y="3048000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44F3C-22B6-8180-E46C-87B9F4CD4FA6}"/>
              </a:ext>
            </a:extLst>
          </p:cNvPr>
          <p:cNvSpPr txBox="1"/>
          <p:nvPr/>
        </p:nvSpPr>
        <p:spPr>
          <a:xfrm>
            <a:off x="6667500" y="28633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Mechanism?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387DD-67F8-CDAF-BD7D-840B3B5469A5}"/>
              </a:ext>
            </a:extLst>
          </p:cNvPr>
          <p:cNvCxnSpPr/>
          <p:nvPr/>
        </p:nvCxnSpPr>
        <p:spPr>
          <a:xfrm>
            <a:off x="5486400" y="52578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79F24B-A442-3CCB-6ACE-58980843A205}"/>
              </a:ext>
            </a:extLst>
          </p:cNvPr>
          <p:cNvCxnSpPr>
            <a:cxnSpLocks/>
          </p:cNvCxnSpPr>
          <p:nvPr/>
        </p:nvCxnSpPr>
        <p:spPr>
          <a:xfrm>
            <a:off x="3200400" y="5257800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1A61C7-6870-4FA8-9407-72532AA07F7E}"/>
              </a:ext>
            </a:extLst>
          </p:cNvPr>
          <p:cNvSpPr txBox="1"/>
          <p:nvPr/>
        </p:nvSpPr>
        <p:spPr>
          <a:xfrm>
            <a:off x="2021928" y="50731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Terrorist?</a:t>
            </a:r>
          </a:p>
        </p:txBody>
      </p:sp>
    </p:spTree>
    <p:extLst>
      <p:ext uri="{BB962C8B-B14F-4D97-AF65-F5344CB8AC3E}">
        <p14:creationId xmlns:p14="http://schemas.microsoft.com/office/powerpoint/2010/main" val="164753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C933-8D18-E43E-D3A2-D4ACFA4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GIGO - </a:t>
            </a:r>
            <a:r>
              <a:rPr lang="en-HK" dirty="0"/>
              <a:t>Garbage in, garbage 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76F4-0C69-435F-9BE7-8184C7DA99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HK" dirty="0"/>
              <a:t>Data quality is very important!</a:t>
            </a:r>
          </a:p>
          <a:p>
            <a:endParaRPr lang="en-HK" dirty="0"/>
          </a:p>
          <a:p>
            <a:r>
              <a:rPr lang="en-HK" dirty="0"/>
              <a:t>Other data quality concerns</a:t>
            </a:r>
          </a:p>
          <a:p>
            <a:pPr lvl="1"/>
            <a:r>
              <a:rPr lang="en-HK" dirty="0"/>
              <a:t>Missing data</a:t>
            </a:r>
          </a:p>
          <a:p>
            <a:pPr lvl="1"/>
            <a:r>
              <a:rPr lang="en-HK" dirty="0"/>
              <a:t>Duplicated data</a:t>
            </a:r>
          </a:p>
          <a:p>
            <a:pPr lvl="1"/>
            <a:r>
              <a:rPr lang="en-HK" dirty="0"/>
              <a:t>Ambiguous data</a:t>
            </a:r>
          </a:p>
          <a:p>
            <a:pPr lvl="1"/>
            <a:r>
              <a:rPr lang="en-HK" dirty="0"/>
              <a:t>Inconsistency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AD35-767E-5DB4-A655-2199FF43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B9491-E5FD-DA5F-2079-F1A321E1A907}"/>
              </a:ext>
            </a:extLst>
          </p:cNvPr>
          <p:cNvSpPr txBox="1"/>
          <p:nvPr/>
        </p:nvSpPr>
        <p:spPr>
          <a:xfrm>
            <a:off x="4572000" y="3581400"/>
            <a:ext cx="42882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HK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“There is a bird in a cage that can talk.”</a:t>
            </a:r>
            <a:endParaRPr lang="en-HK" dirty="0">
              <a:solidFill>
                <a:srgbClr val="333333"/>
              </a:solidFill>
            </a:endParaRPr>
          </a:p>
          <a:p>
            <a:r>
              <a:rPr lang="en-HK" dirty="0">
                <a:solidFill>
                  <a:srgbClr val="333333"/>
                </a:solidFill>
              </a:rPr>
              <a:t>Who can talk?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9B36CA-1576-48CC-9358-21073E3741D7}"/>
              </a:ext>
            </a:extLst>
          </p:cNvPr>
          <p:cNvCxnSpPr/>
          <p:nvPr/>
        </p:nvCxnSpPr>
        <p:spPr>
          <a:xfrm flipV="1">
            <a:off x="3505200" y="3886200"/>
            <a:ext cx="914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EA9A-B7D7-B84F-8B59-2AA517D8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Velocity: speed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C18F5-9D7A-AC08-EE8D-63524F3626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Big Data is often </a:t>
            </a:r>
            <a:r>
              <a:rPr lang="en-US" b="1" dirty="0"/>
              <a:t>real-time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Data is generated continuously</a:t>
            </a:r>
          </a:p>
          <a:p>
            <a:pPr lvl="1"/>
            <a:r>
              <a:rPr lang="en-US" dirty="0"/>
              <a:t>The data source does not always keep all the data for you to download later</a:t>
            </a:r>
          </a:p>
          <a:p>
            <a:r>
              <a:rPr lang="en-US" dirty="0"/>
              <a:t>Example scenario: let’s keep information about bitcoin on exchange platforms</a:t>
            </a:r>
          </a:p>
          <a:p>
            <a:pPr lvl="1"/>
            <a:r>
              <a:rPr lang="en-US" dirty="0"/>
              <a:t>Data source:</a:t>
            </a:r>
          </a:p>
          <a:p>
            <a:pPr lvl="2"/>
            <a:r>
              <a:rPr lang="en-US" dirty="0">
                <a:hlinkClick r:id="rId2"/>
              </a:rPr>
              <a:t>https://www.binance.com/en/futures/BTCUSDT</a:t>
            </a:r>
            <a:endParaRPr lang="en-US" dirty="0"/>
          </a:p>
          <a:p>
            <a:pPr lvl="2"/>
            <a:r>
              <a:rPr lang="en-US" dirty="0"/>
              <a:t>What data should we keep?</a:t>
            </a:r>
          </a:p>
          <a:p>
            <a:pPr lvl="2"/>
            <a:r>
              <a:rPr lang="en-US" dirty="0"/>
              <a:t>The trade queue every update?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8E1D5-BC4B-95FE-96F4-9DDC5036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E1E17-7FBB-4606-A1E0-EFE8760FF52E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0159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635</TotalTime>
  <Words>1503</Words>
  <Application>Microsoft Office PowerPoint</Application>
  <PresentationFormat>如螢幕大小 (4:3)</PresentationFormat>
  <Paragraphs>309</Paragraphs>
  <Slides>39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Arial</vt:lpstr>
      <vt:lpstr>Calibri</vt:lpstr>
      <vt:lpstr>Franklin Gothic Book</vt:lpstr>
      <vt:lpstr>Perpetua</vt:lpstr>
      <vt:lpstr>Wingdings 2</vt:lpstr>
      <vt:lpstr>Equity</vt:lpstr>
      <vt:lpstr>COM6002 Big Data Management</vt:lpstr>
      <vt:lpstr>Big Data</vt:lpstr>
      <vt:lpstr>Characteristics of Big Data</vt:lpstr>
      <vt:lpstr>Volume: Too much data to handle</vt:lpstr>
      <vt:lpstr>Variety: Multiple types / formats</vt:lpstr>
      <vt:lpstr>Graph data</vt:lpstr>
      <vt:lpstr>Veracity: data quality</vt:lpstr>
      <vt:lpstr>GIGO - Garbage in, garbage out</vt:lpstr>
      <vt:lpstr>Velocity: speed of data</vt:lpstr>
      <vt:lpstr>Another example scenario</vt:lpstr>
      <vt:lpstr>What data should we keep?</vt:lpstr>
      <vt:lpstr>Streaming algorithms</vt:lpstr>
      <vt:lpstr>Example: Bloom filter</vt:lpstr>
      <vt:lpstr>Example: Bloom filter</vt:lpstr>
      <vt:lpstr>Why do we have Big Data?</vt:lpstr>
      <vt:lpstr>The habit has changed!</vt:lpstr>
      <vt:lpstr>History of data management</vt:lpstr>
      <vt:lpstr>Example relational data</vt:lpstr>
      <vt:lpstr>History of data management</vt:lpstr>
      <vt:lpstr>Example MongoDB data</vt:lpstr>
      <vt:lpstr>Which type of database should we use?</vt:lpstr>
      <vt:lpstr>Use of Big Data</vt:lpstr>
      <vt:lpstr>Data analytics has a long history…</vt:lpstr>
      <vt:lpstr>Big Data Analytics tools</vt:lpstr>
      <vt:lpstr>Big Data Analytics pipeline and example</vt:lpstr>
      <vt:lpstr>Which part is more important?</vt:lpstr>
      <vt:lpstr>Why is data management important?</vt:lpstr>
      <vt:lpstr>University education vs work</vt:lpstr>
      <vt:lpstr>Working with data</vt:lpstr>
      <vt:lpstr>Good luck</vt:lpstr>
      <vt:lpstr>Current trends in data science</vt:lpstr>
      <vt:lpstr>IDE (Integrated Development Environment)</vt:lpstr>
      <vt:lpstr>Cloud notebook environment</vt:lpstr>
      <vt:lpstr>Machine learning framework</vt:lpstr>
      <vt:lpstr>Self-study:  More results on Kaggle Report</vt:lpstr>
      <vt:lpstr>Statistics from other sources (2024)</vt:lpstr>
      <vt:lpstr>What is your career plan?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COM2006 Database Management Systems</dc:title>
  <dc:creator>HSMC</dc:creator>
  <cp:lastModifiedBy>Wai Kit WONG (COM)</cp:lastModifiedBy>
  <cp:revision>463</cp:revision>
  <dcterms:created xsi:type="dcterms:W3CDTF">2016-01-18T03:04:25Z</dcterms:created>
  <dcterms:modified xsi:type="dcterms:W3CDTF">2024-08-25T07:27:30Z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47c9fc-b882-441b-a296-0591a76080ea_Enabled">
    <vt:lpwstr>true</vt:lpwstr>
  </property>
  <property fmtid="{D5CDD505-2E9C-101B-9397-08002B2CF9AE}" pid="3" name="MSIP_Label_bf47c9fc-b882-441b-a296-0591a76080ea_SetDate">
    <vt:lpwstr>2024-08-25T06:46:50Z</vt:lpwstr>
  </property>
  <property fmtid="{D5CDD505-2E9C-101B-9397-08002B2CF9AE}" pid="4" name="MSIP_Label_bf47c9fc-b882-441b-a296-0591a76080ea_Method">
    <vt:lpwstr>Standard</vt:lpwstr>
  </property>
  <property fmtid="{D5CDD505-2E9C-101B-9397-08002B2CF9AE}" pid="5" name="MSIP_Label_bf47c9fc-b882-441b-a296-0591a76080ea_Name">
    <vt:lpwstr>Public</vt:lpwstr>
  </property>
  <property fmtid="{D5CDD505-2E9C-101B-9397-08002B2CF9AE}" pid="6" name="MSIP_Label_bf47c9fc-b882-441b-a296-0591a76080ea_SiteId">
    <vt:lpwstr>a5819553-432c-4f87-aa01-56da11acc555</vt:lpwstr>
  </property>
  <property fmtid="{D5CDD505-2E9C-101B-9397-08002B2CF9AE}" pid="7" name="MSIP_Label_bf47c9fc-b882-441b-a296-0591a76080ea_ActionId">
    <vt:lpwstr>fb2d8d3f-4e8a-4094-9352-c6d333227bda</vt:lpwstr>
  </property>
  <property fmtid="{D5CDD505-2E9C-101B-9397-08002B2CF9AE}" pid="8" name="MSIP_Label_bf47c9fc-b882-441b-a296-0591a76080ea_ContentBits">
    <vt:lpwstr>0</vt:lpwstr>
  </property>
</Properties>
</file>